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18"/>
  </p:notesMasterIdLst>
  <p:sldIdLst>
    <p:sldId id="275" r:id="rId2"/>
    <p:sldId id="256" r:id="rId3"/>
    <p:sldId id="257" r:id="rId4"/>
    <p:sldId id="259" r:id="rId5"/>
    <p:sldId id="276" r:id="rId6"/>
    <p:sldId id="279" r:id="rId7"/>
    <p:sldId id="278" r:id="rId8"/>
    <p:sldId id="283" r:id="rId9"/>
    <p:sldId id="284" r:id="rId10"/>
    <p:sldId id="281" r:id="rId11"/>
    <p:sldId id="285" r:id="rId12"/>
    <p:sldId id="286" r:id="rId13"/>
    <p:sldId id="287" r:id="rId14"/>
    <p:sldId id="280" r:id="rId15"/>
    <p:sldId id="273" r:id="rId16"/>
    <p:sldId id="274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500" autoAdjust="0"/>
    <p:restoredTop sz="94249" autoAdjust="0"/>
  </p:normalViewPr>
  <p:slideViewPr>
    <p:cSldViewPr snapToGrid="0" snapToObjects="1">
      <p:cViewPr varScale="1">
        <p:scale>
          <a:sx n="68" d="100"/>
          <a:sy n="68" d="100"/>
        </p:scale>
        <p:origin x="10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r&#233;\Desktop\GPI\1&#176;%20semestre\PROJETO%20INTEGRADOR\SPRINT%204\CURVA%20ABC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r&#233;\Desktop\GPI\1&#176;%20semestre\PROJETO%20INTEGRADOR\SPRINT%204\CURVA%20ABC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pt-BR"/>
              <a:t>Itens para Manutenção NHX3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Planilha1!$H$5</c:f>
              <c:strCache>
                <c:ptCount val="1"/>
                <c:pt idx="0">
                  <c:v>porcentagem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C0D2B93C-A0CE-47C3-A49E-676FE5F8F933}" type="CELLRANGE">
                      <a:rPr lang="en-US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B12A-4384-8FF4-EFED2B0EA5E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3036973-B4CB-460E-8D42-2122571B42D6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B12A-4384-8FF4-EFED2B0EA5E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75B8101-2393-43B8-BEB8-37178BB46CFB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B12A-4384-8FF4-EFED2B0EA5E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56798F15-E8C3-4DBD-A411-D9F8CAFA0D34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B12A-4384-8FF4-EFED2B0EA5E7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A1094055-BABB-4F90-8679-174DE517A960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B12A-4384-8FF4-EFED2B0EA5E7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9D299892-E65D-4ACB-A754-9C37606FDDBF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B12A-4384-8FF4-EFED2B0EA5E7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2E0FCA49-37D7-41FD-B350-92D9B16EA32F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B12A-4384-8FF4-EFED2B0EA5E7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D9141715-34B9-4A17-A2EA-D84CC462F2CB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B12A-4384-8FF4-EFED2B0EA5E7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9063F313-4697-4F45-B30E-36824707EF7E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B12A-4384-8FF4-EFED2B0EA5E7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9FAAE9E8-A760-4C29-AE9B-B8B137A813BF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B12A-4384-8FF4-EFED2B0EA5E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Planilha1!$B$6:$B$15</c:f>
              <c:strCache>
                <c:ptCount val="10"/>
                <c:pt idx="0">
                  <c:v>A216</c:v>
                </c:pt>
                <c:pt idx="1">
                  <c:v>B615</c:v>
                </c:pt>
                <c:pt idx="2">
                  <c:v>C064</c:v>
                </c:pt>
                <c:pt idx="3">
                  <c:v>L022</c:v>
                </c:pt>
                <c:pt idx="4">
                  <c:v>N245</c:v>
                </c:pt>
                <c:pt idx="5">
                  <c:v>P112</c:v>
                </c:pt>
                <c:pt idx="6">
                  <c:v>R116</c:v>
                </c:pt>
                <c:pt idx="7">
                  <c:v>R221</c:v>
                </c:pt>
                <c:pt idx="8">
                  <c:v>T045</c:v>
                </c:pt>
                <c:pt idx="9">
                  <c:v>T552</c:v>
                </c:pt>
              </c:strCache>
            </c:strRef>
          </c:cat>
          <c:val>
            <c:numRef>
              <c:f>Planilha1!$H$6:$H$15</c:f>
              <c:numCache>
                <c:formatCode>0.00</c:formatCode>
                <c:ptCount val="10"/>
                <c:pt idx="0">
                  <c:v>35.201126436045953</c:v>
                </c:pt>
                <c:pt idx="1">
                  <c:v>32.001024032769045</c:v>
                </c:pt>
                <c:pt idx="2">
                  <c:v>9.9827194470223048</c:v>
                </c:pt>
                <c:pt idx="3">
                  <c:v>7.872251912061186</c:v>
                </c:pt>
                <c:pt idx="4">
                  <c:v>5.7601843258984289</c:v>
                </c:pt>
                <c:pt idx="5">
                  <c:v>4.8001536049153577</c:v>
                </c:pt>
                <c:pt idx="6">
                  <c:v>1.6864539665269289</c:v>
                </c:pt>
                <c:pt idx="7">
                  <c:v>1.400044801433646</c:v>
                </c:pt>
                <c:pt idx="8">
                  <c:v>0.88002816090114888</c:v>
                </c:pt>
                <c:pt idx="9">
                  <c:v>0.41601331242599765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Planilha1!$K$6:$K$15</c15:f>
                <c15:dlblRangeCache>
                  <c:ptCount val="10"/>
                  <c:pt idx="0">
                    <c:v>A</c:v>
                  </c:pt>
                  <c:pt idx="1">
                    <c:v>A</c:v>
                  </c:pt>
                  <c:pt idx="2">
                    <c:v>A</c:v>
                  </c:pt>
                  <c:pt idx="3">
                    <c:v>B</c:v>
                  </c:pt>
                  <c:pt idx="4">
                    <c:v>B</c:v>
                  </c:pt>
                  <c:pt idx="5">
                    <c:v>B</c:v>
                  </c:pt>
                  <c:pt idx="6">
                    <c:v>C</c:v>
                  </c:pt>
                  <c:pt idx="7">
                    <c:v>C</c:v>
                  </c:pt>
                  <c:pt idx="8">
                    <c:v>C</c:v>
                  </c:pt>
                  <c:pt idx="9">
                    <c:v>C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A-B12A-4384-8FF4-EFED2B0EA5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8469712"/>
        <c:axId val="288471352"/>
      </c:barChart>
      <c:lineChart>
        <c:grouping val="standard"/>
        <c:varyColors val="0"/>
        <c:ser>
          <c:idx val="1"/>
          <c:order val="1"/>
          <c:tx>
            <c:strRef>
              <c:f>Planilha1!$J$5</c:f>
              <c:strCache>
                <c:ptCount val="1"/>
                <c:pt idx="0">
                  <c:v>% acumlada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Planilha1!$J$6:$J$15</c:f>
              <c:numCache>
                <c:formatCode>0.00</c:formatCode>
                <c:ptCount val="10"/>
                <c:pt idx="0">
                  <c:v>35.201126436045953</c:v>
                </c:pt>
                <c:pt idx="1">
                  <c:v>67.202150468815006</c:v>
                </c:pt>
                <c:pt idx="2">
                  <c:v>77.184869915837311</c:v>
                </c:pt>
                <c:pt idx="3">
                  <c:v>85.057121827898499</c:v>
                </c:pt>
                <c:pt idx="4">
                  <c:v>90.81730615379692</c:v>
                </c:pt>
                <c:pt idx="5">
                  <c:v>95.617459758712272</c:v>
                </c:pt>
                <c:pt idx="6">
                  <c:v>97.303913725239198</c:v>
                </c:pt>
                <c:pt idx="7">
                  <c:v>98.703958526672849</c:v>
                </c:pt>
                <c:pt idx="8">
                  <c:v>99.583986687573997</c:v>
                </c:pt>
                <c:pt idx="9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B12A-4384-8FF4-EFED2B0EA5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88469712"/>
        <c:axId val="288471352"/>
      </c:lineChart>
      <c:catAx>
        <c:axId val="288469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88471352"/>
        <c:crosses val="autoZero"/>
        <c:auto val="1"/>
        <c:lblAlgn val="ctr"/>
        <c:lblOffset val="100"/>
        <c:noMultiLvlLbl val="0"/>
      </c:catAx>
      <c:valAx>
        <c:axId val="28847135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88469712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pt-BR"/>
              <a:t>Itens para Manutenção PDR27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Planilha1!$H$20</c:f>
              <c:strCache>
                <c:ptCount val="1"/>
                <c:pt idx="0">
                  <c:v>porcentagem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7E8E71EF-50B1-4B65-A69F-F363A55D7962}" type="CELLRANGE">
                      <a:rPr lang="en-US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E165-41FC-A1B7-C92D8A6F624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BFE1EE8-F908-4CCF-8D9A-E5F208D63B45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E165-41FC-A1B7-C92D8A6F624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F7AF3E4-3549-463B-B27D-526F3BEEDC1B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E165-41FC-A1B7-C92D8A6F624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6E1BC4B3-CF5A-4124-B46A-323A29BEAA72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E165-41FC-A1B7-C92D8A6F6248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0CC1A6C0-4ECB-467E-999F-9E19E41BE55E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E165-41FC-A1B7-C92D8A6F6248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830A52D5-4DCF-4A31-B31E-348D8C49F50F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E165-41FC-A1B7-C92D8A6F6248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5C9E4DB1-1796-45DB-9A5A-254E17BF3BB3}" type="CELLRANGE">
                      <a:rPr lang="pt-BR"/>
                      <a:pPr/>
                      <a:t>[INTERVALODACÉLULA]</a:t>
                    </a:fld>
                    <a:endParaRPr lang="pt-BR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E165-41FC-A1B7-C92D8A6F624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Planilha1!$B$21:$B$27</c:f>
              <c:strCache>
                <c:ptCount val="7"/>
                <c:pt idx="0">
                  <c:v>A200</c:v>
                </c:pt>
                <c:pt idx="1">
                  <c:v>B315</c:v>
                </c:pt>
                <c:pt idx="2">
                  <c:v>C0944</c:v>
                </c:pt>
                <c:pt idx="3">
                  <c:v>L020</c:v>
                </c:pt>
                <c:pt idx="4">
                  <c:v>N078</c:v>
                </c:pt>
                <c:pt idx="5">
                  <c:v>P014</c:v>
                </c:pt>
                <c:pt idx="6">
                  <c:v>W027</c:v>
                </c:pt>
              </c:strCache>
            </c:strRef>
          </c:cat>
          <c:val>
            <c:numRef>
              <c:f>Planilha1!$H$21:$H$27</c:f>
              <c:numCache>
                <c:formatCode>0.00</c:formatCode>
                <c:ptCount val="7"/>
                <c:pt idx="0">
                  <c:v>42.387249915225496</c:v>
                </c:pt>
                <c:pt idx="1">
                  <c:v>39.304540830481827</c:v>
                </c:pt>
                <c:pt idx="2">
                  <c:v>13.479145473041708</c:v>
                </c:pt>
                <c:pt idx="3">
                  <c:v>3.6067696291500968</c:v>
                </c:pt>
                <c:pt idx="4">
                  <c:v>0.73985018033848149</c:v>
                </c:pt>
                <c:pt idx="5">
                  <c:v>0.43512438731156938</c:v>
                </c:pt>
                <c:pt idx="6">
                  <c:v>4.7319584450815376E-2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Planilha1!$K$21:$K$27</c15:f>
                <c15:dlblRangeCache>
                  <c:ptCount val="7"/>
                  <c:pt idx="0">
                    <c:v>A</c:v>
                  </c:pt>
                  <c:pt idx="1">
                    <c:v>A</c:v>
                  </c:pt>
                  <c:pt idx="2">
                    <c:v>B</c:v>
                  </c:pt>
                  <c:pt idx="3">
                    <c:v>C</c:v>
                  </c:pt>
                  <c:pt idx="4">
                    <c:v>C</c:v>
                  </c:pt>
                  <c:pt idx="5">
                    <c:v>C</c:v>
                  </c:pt>
                  <c:pt idx="6">
                    <c:v>C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7-E165-41FC-A1B7-C92D8A6F62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65800520"/>
        <c:axId val="465802160"/>
      </c:barChart>
      <c:lineChart>
        <c:grouping val="standard"/>
        <c:varyColors val="0"/>
        <c:ser>
          <c:idx val="1"/>
          <c:order val="1"/>
          <c:tx>
            <c:strRef>
              <c:f>Planilha1!$J$20</c:f>
              <c:strCache>
                <c:ptCount val="1"/>
                <c:pt idx="0">
                  <c:v>% acumlada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Planilha1!$J$21:$J$27</c:f>
              <c:numCache>
                <c:formatCode>0.00</c:formatCode>
                <c:ptCount val="7"/>
                <c:pt idx="0">
                  <c:v>42.387249915225496</c:v>
                </c:pt>
                <c:pt idx="1">
                  <c:v>81.691790745707323</c:v>
                </c:pt>
                <c:pt idx="2">
                  <c:v>95.170936218749034</c:v>
                </c:pt>
                <c:pt idx="3">
                  <c:v>98.777705847899128</c:v>
                </c:pt>
                <c:pt idx="4">
                  <c:v>99.517556028237607</c:v>
                </c:pt>
                <c:pt idx="5">
                  <c:v>99.952680415549182</c:v>
                </c:pt>
                <c:pt idx="6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E165-41FC-A1B7-C92D8A6F62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65800520"/>
        <c:axId val="465802160"/>
      </c:lineChart>
      <c:catAx>
        <c:axId val="465800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65802160"/>
        <c:crosses val="autoZero"/>
        <c:auto val="1"/>
        <c:lblAlgn val="ctr"/>
        <c:lblOffset val="100"/>
        <c:noMultiLvlLbl val="0"/>
      </c:catAx>
      <c:valAx>
        <c:axId val="465802160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6580052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0.37526</cdr:x>
      <cdr:y>0.114</cdr:y>
    </cdr:from>
    <cdr:to>
      <cdr:x>0.62474</cdr:x>
      <cdr:y>0.8584</cdr:y>
    </cdr:to>
    <cdr:sp macro="" textlink="">
      <cdr:nvSpPr>
        <cdr:cNvPr id="7" name="Retângulo 6">
          <a:extLst xmlns:a="http://schemas.openxmlformats.org/drawingml/2006/main">
            <a:ext uri="{FF2B5EF4-FFF2-40B4-BE49-F238E27FC236}">
              <a16:creationId xmlns:a16="http://schemas.microsoft.com/office/drawing/2014/main" id="{7B164D5B-9BDD-B6AB-9B95-E1CB915F2059}"/>
            </a:ext>
          </a:extLst>
        </cdr:cNvPr>
        <cdr:cNvSpPr/>
      </cdr:nvSpPr>
      <cdr:spPr>
        <a:xfrm xmlns:a="http://schemas.openxmlformats.org/drawingml/2006/main">
          <a:off x="1718772" y="478302"/>
          <a:ext cx="1142644" cy="3123275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solidFill>
            <a:schemeClr val="tx2">
              <a:lumMod val="75000"/>
            </a:schemeClr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pt-BR" dirty="0"/>
        </a:p>
      </cdr:txBody>
    </cdr:sp>
  </cdr:relSizeAnchor>
  <cdr:relSizeAnchor xmlns:cdr="http://schemas.openxmlformats.org/drawingml/2006/chartDrawing">
    <cdr:from>
      <cdr:x>0.10445</cdr:x>
      <cdr:y>0.114</cdr:y>
    </cdr:from>
    <cdr:to>
      <cdr:x>0.35629</cdr:x>
      <cdr:y>0.86505</cdr:y>
    </cdr:to>
    <cdr:sp macro="" textlink="">
      <cdr:nvSpPr>
        <cdr:cNvPr id="9" name="Retângulo 8">
          <a:extLst xmlns:a="http://schemas.openxmlformats.org/drawingml/2006/main">
            <a:ext uri="{FF2B5EF4-FFF2-40B4-BE49-F238E27FC236}">
              <a16:creationId xmlns:a16="http://schemas.microsoft.com/office/drawing/2014/main" id="{FFA198E7-5E0B-D255-6BA7-9F519018E510}"/>
            </a:ext>
          </a:extLst>
        </cdr:cNvPr>
        <cdr:cNvSpPr/>
      </cdr:nvSpPr>
      <cdr:spPr>
        <a:xfrm xmlns:a="http://schemas.openxmlformats.org/drawingml/2006/main">
          <a:off x="478403" y="478302"/>
          <a:ext cx="1153450" cy="315116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solidFill>
            <a:schemeClr val="tx2">
              <a:lumMod val="75000"/>
            </a:schemeClr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pt-BR"/>
        </a:p>
      </cdr:txBody>
    </cdr:sp>
  </cdr:relSizeAnchor>
  <cdr:relSizeAnchor xmlns:cdr="http://schemas.openxmlformats.org/drawingml/2006/chartDrawing">
    <cdr:from>
      <cdr:x>0.64386</cdr:x>
      <cdr:y>0.11735</cdr:y>
    </cdr:from>
    <cdr:to>
      <cdr:x>0.96147</cdr:x>
      <cdr:y>0.86505</cdr:y>
    </cdr:to>
    <cdr:sp macro="" textlink="">
      <cdr:nvSpPr>
        <cdr:cNvPr id="10" name="Retângulo 9">
          <a:extLst xmlns:a="http://schemas.openxmlformats.org/drawingml/2006/main">
            <a:ext uri="{FF2B5EF4-FFF2-40B4-BE49-F238E27FC236}">
              <a16:creationId xmlns:a16="http://schemas.microsoft.com/office/drawing/2014/main" id="{E6020204-C1CF-0E89-00BD-472A7CFAAC9A}"/>
            </a:ext>
          </a:extLst>
        </cdr:cNvPr>
        <cdr:cNvSpPr/>
      </cdr:nvSpPr>
      <cdr:spPr>
        <a:xfrm xmlns:a="http://schemas.openxmlformats.org/drawingml/2006/main">
          <a:off x="2949000" y="492369"/>
          <a:ext cx="1454715" cy="3137096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solidFill>
            <a:schemeClr val="tx2">
              <a:lumMod val="75000"/>
            </a:schemeClr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pt-BR"/>
        </a:p>
      </cdr:txBody>
    </cdr:sp>
  </cdr:relSizeAnchor>
</c:userShape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49431-8FF8-AA42-9B81-0AB88A779FC3}" type="datetimeFigureOut">
              <a:rPr lang="pt-BR" smtClean="0"/>
              <a:t>27/11/2022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62E4-98A1-424A-92A1-7DDE8D58E60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955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8362E4-98A1-424A-92A1-7DDE8D58E606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26015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82082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1536147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9042117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433469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5183198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159351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321088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3572430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6118499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802106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918467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652982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8202689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806324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006304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0991414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5421862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81D7175-3EC4-824E-802A-A6C9B4D59831}" type="datetime1">
              <a:rPr lang="en-US" smtClean="0"/>
              <a:t>11/27/2022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DC573-C9BE-334B-B909-19E2F28512E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78901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continental.com.br/c%C3%A2mara-fria-gallant-4c-ecp-3x3-pain%C3%A9is-congelado-standard-com-piso-pain-com-cond-elgin-220v-trif%C3%A1sico/product/108407" TargetMode="External"/><Relationship Id="rId2" Type="http://schemas.openxmlformats.org/officeDocument/2006/relationships/hyperlink" Target="https://blog.egestor.com.br/controle-de-estoque/" TargetMode="Externa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661692" y="1378424"/>
            <a:ext cx="7985811" cy="1728970"/>
          </a:xfrm>
        </p:spPr>
        <p:txBody>
          <a:bodyPr/>
          <a:lstStyle/>
          <a:p>
            <a:pPr algn="ctr"/>
            <a:r>
              <a:rPr lang="pt-BR" sz="4800" b="1" dirty="0"/>
              <a:t>Gestão de Estoques</a:t>
            </a:r>
            <a:br>
              <a:rPr lang="pt-BR" sz="4800" b="1" dirty="0"/>
            </a:br>
            <a:r>
              <a:rPr lang="pt-BR" sz="4800" b="1" dirty="0"/>
              <a:t>Parque Sempre Alegre</a:t>
            </a:r>
          </a:p>
        </p:txBody>
      </p:sp>
      <p:sp>
        <p:nvSpPr>
          <p:cNvPr id="6" name="Espaço Reservado para Texto 5"/>
          <p:cNvSpPr>
            <a:spLocks noGrp="1"/>
          </p:cNvSpPr>
          <p:nvPr>
            <p:ph type="body" idx="1"/>
          </p:nvPr>
        </p:nvSpPr>
        <p:spPr>
          <a:xfrm>
            <a:off x="661692" y="3767520"/>
            <a:ext cx="6620968" cy="860400"/>
          </a:xfrm>
        </p:spPr>
        <p:txBody>
          <a:bodyPr>
            <a:normAutofit/>
          </a:bodyPr>
          <a:lstStyle/>
          <a:p>
            <a:r>
              <a:rPr lang="pt-BR" sz="3200" dirty="0"/>
              <a:t>Projeto integrador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1957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785" y="139072"/>
            <a:ext cx="7542509" cy="924351"/>
          </a:xfrm>
        </p:spPr>
        <p:txBody>
          <a:bodyPr/>
          <a:lstStyle/>
          <a:p>
            <a:r>
              <a:rPr lang="pt-BR" sz="4800" dirty="0"/>
              <a:t>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36812"/>
            <a:ext cx="9002198" cy="4955240"/>
          </a:xfrm>
        </p:spPr>
        <p:txBody>
          <a:bodyPr/>
          <a:lstStyle/>
          <a:p>
            <a:pPr algn="just"/>
            <a:r>
              <a:rPr lang="pt-BR" sz="2800" dirty="0"/>
              <a:t>Com as analises feitas no parque podemos ver a necessidade de uma reforma no estoque de alimentos, bebidas e materiais de consumo presente atualmente no parque.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10</a:t>
            </a:fld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31C6E33-E94B-80C2-8484-948B9EA688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23" t="12083" r="32098" b="11982"/>
          <a:stretch/>
        </p:blipFill>
        <p:spPr>
          <a:xfrm rot="5400000">
            <a:off x="2450733" y="2194503"/>
            <a:ext cx="4100731" cy="516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4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8DDADA0-D501-2F9C-1A47-F11EE3DD8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11</a:t>
            </a:fld>
            <a:endParaRPr lang="pt-BR" dirty="0"/>
          </a:p>
        </p:txBody>
      </p:sp>
      <p:pic>
        <p:nvPicPr>
          <p:cNvPr id="5" name="Imagem 4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9B7BB921-A320-3D3D-A763-C8B310ACEA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6" t="24641" r="6874" b="15533"/>
          <a:stretch/>
        </p:blipFill>
        <p:spPr>
          <a:xfrm>
            <a:off x="3320224" y="-22066"/>
            <a:ext cx="5823776" cy="2899776"/>
          </a:xfrm>
          <a:prstGeom prst="rect">
            <a:avLst/>
          </a:prstGeom>
        </p:spPr>
      </p:pic>
      <p:pic>
        <p:nvPicPr>
          <p:cNvPr id="7" name="Imagem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61ADC726-8797-822A-8EF1-5C3D3E930A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46" t="14957" r="19000" b="19780"/>
          <a:stretch/>
        </p:blipFill>
        <p:spPr>
          <a:xfrm>
            <a:off x="0" y="3770141"/>
            <a:ext cx="3906229" cy="3099923"/>
          </a:xfrm>
          <a:prstGeom prst="rect">
            <a:avLst/>
          </a:prstGeom>
        </p:spPr>
      </p:pic>
      <p:pic>
        <p:nvPicPr>
          <p:cNvPr id="8" name="Imagem 7" descr="Tela de computador com jogo&#10;&#10;Descrição gerada automaticamente">
            <a:extLst>
              <a:ext uri="{FF2B5EF4-FFF2-40B4-BE49-F238E27FC236}">
                <a16:creationId xmlns:a16="http://schemas.microsoft.com/office/drawing/2014/main" id="{9AD9A0CB-9AAF-800D-9ED8-E3100513A0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192" t="15779" r="29154" b="13213"/>
          <a:stretch/>
        </p:blipFill>
        <p:spPr>
          <a:xfrm>
            <a:off x="-70041" y="0"/>
            <a:ext cx="3137753" cy="3240602"/>
          </a:xfrm>
          <a:prstGeom prst="rect">
            <a:avLst/>
          </a:prstGeom>
        </p:spPr>
      </p:pic>
      <p:pic>
        <p:nvPicPr>
          <p:cNvPr id="9" name="Imagem 8" descr="Tela de computador com jogo&#10;&#10;Descrição gerada automaticamente">
            <a:extLst>
              <a:ext uri="{FF2B5EF4-FFF2-40B4-BE49-F238E27FC236}">
                <a16:creationId xmlns:a16="http://schemas.microsoft.com/office/drawing/2014/main" id="{2A7A8741-AD85-7405-FE6A-0FF70F1610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615" t="15368" r="20270" b="15265"/>
          <a:stretch/>
        </p:blipFill>
        <p:spPr>
          <a:xfrm>
            <a:off x="6594378" y="3855391"/>
            <a:ext cx="2549622" cy="3002609"/>
          </a:xfrm>
          <a:prstGeom prst="rect">
            <a:avLst/>
          </a:prstGeom>
        </p:spPr>
      </p:pic>
      <p:pic>
        <p:nvPicPr>
          <p:cNvPr id="6" name="Imagem 5" descr="Tela de computador&#10;&#10;Descrição gerada automaticamente">
            <a:extLst>
              <a:ext uri="{FF2B5EF4-FFF2-40B4-BE49-F238E27FC236}">
                <a16:creationId xmlns:a16="http://schemas.microsoft.com/office/drawing/2014/main" id="{C1DC956F-D690-F6AD-20A4-0716ADADEE5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077" t="14753" r="31577" b="13213"/>
          <a:stretch/>
        </p:blipFill>
        <p:spPr>
          <a:xfrm>
            <a:off x="3668896" y="2877710"/>
            <a:ext cx="3137754" cy="300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713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093325-C50B-C0CD-A89D-52D0A02ED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C63648-23E7-099C-5F71-0432E79B0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1531F4E-DC96-3545-C653-5817B1833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12</a:t>
            </a:fld>
            <a:endParaRPr lang="pt-BR" dirty="0"/>
          </a:p>
        </p:txBody>
      </p:sp>
      <p:pic>
        <p:nvPicPr>
          <p:cNvPr id="6" name="Imagem 5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C95E0EBF-E8E6-2C29-2594-3C88FBB097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08" t="25726" r="11151" b="12865"/>
          <a:stretch/>
        </p:blipFill>
        <p:spPr>
          <a:xfrm>
            <a:off x="647115" y="-1"/>
            <a:ext cx="7849772" cy="3429001"/>
          </a:xfrm>
          <a:prstGeom prst="rect">
            <a:avLst/>
          </a:prstGeom>
        </p:spPr>
      </p:pic>
      <p:pic>
        <p:nvPicPr>
          <p:cNvPr id="7" name="Imagem 6" descr="Tela de computador com jogo&#10;&#10;Descrição gerada automaticamente">
            <a:extLst>
              <a:ext uri="{FF2B5EF4-FFF2-40B4-BE49-F238E27FC236}">
                <a16:creationId xmlns:a16="http://schemas.microsoft.com/office/drawing/2014/main" id="{55B136B5-DC92-246A-71E9-044BC8E405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82" t="28502" r="14616" b="14034"/>
          <a:stretch/>
        </p:blipFill>
        <p:spPr>
          <a:xfrm>
            <a:off x="647114" y="3427829"/>
            <a:ext cx="7849773" cy="343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38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371C70-C7A9-8BC2-0298-F6453ED54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26" y="145604"/>
            <a:ext cx="7055380" cy="1400530"/>
          </a:xfrm>
        </p:spPr>
        <p:txBody>
          <a:bodyPr/>
          <a:lstStyle/>
          <a:p>
            <a:r>
              <a:rPr lang="pt-BR" sz="4800" dirty="0"/>
              <a:t>Energia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8CE3CB-FAB4-BE3F-380D-3254559DC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1219"/>
            <a:ext cx="8947052" cy="4996381"/>
          </a:xfrm>
        </p:spPr>
        <p:txBody>
          <a:bodyPr>
            <a:normAutofit/>
          </a:bodyPr>
          <a:lstStyle/>
          <a:p>
            <a:pPr algn="just"/>
            <a:r>
              <a:rPr lang="pt-BR" sz="2400" dirty="0"/>
              <a:t>Um dos maiores gatos que o parque tem hoje é o de energia elétrica, por isso apresentamos um plano para mitigar este gasto no novo prédio do estoque, a instalação de placas solares.</a:t>
            </a:r>
          </a:p>
          <a:p>
            <a:pPr algn="just"/>
            <a:r>
              <a:rPr lang="pt-BR" sz="2400" dirty="0"/>
              <a:t>Os custos com a instalação das placas é de mais ou menos R$ 150.000,00 , que se pagara em 5 anos após a instalação.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2BC4085-9FB0-2D7B-94B2-4BD694914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13</a:t>
            </a:fld>
            <a:endParaRPr lang="pt-BR" dirty="0"/>
          </a:p>
        </p:txBody>
      </p:sp>
      <p:graphicFrame>
        <p:nvGraphicFramePr>
          <p:cNvPr id="7" name="Tabela 6">
            <a:extLst>
              <a:ext uri="{FF2B5EF4-FFF2-40B4-BE49-F238E27FC236}">
                <a16:creationId xmlns:a16="http://schemas.microsoft.com/office/drawing/2014/main" id="{035E2142-146A-822A-0C18-761A241200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9324437"/>
              </p:ext>
            </p:extLst>
          </p:nvPr>
        </p:nvGraphicFramePr>
        <p:xfrm>
          <a:off x="733104" y="3781833"/>
          <a:ext cx="7677792" cy="29612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234255">
                  <a:extLst>
                    <a:ext uri="{9D8B030D-6E8A-4147-A177-3AD203B41FA5}">
                      <a16:colId xmlns:a16="http://schemas.microsoft.com/office/drawing/2014/main" val="1047929370"/>
                    </a:ext>
                  </a:extLst>
                </a:gridCol>
                <a:gridCol w="1343159">
                  <a:extLst>
                    <a:ext uri="{9D8B030D-6E8A-4147-A177-3AD203B41FA5}">
                      <a16:colId xmlns:a16="http://schemas.microsoft.com/office/drawing/2014/main" val="3060143214"/>
                    </a:ext>
                  </a:extLst>
                </a:gridCol>
                <a:gridCol w="1560970">
                  <a:extLst>
                    <a:ext uri="{9D8B030D-6E8A-4147-A177-3AD203B41FA5}">
                      <a16:colId xmlns:a16="http://schemas.microsoft.com/office/drawing/2014/main" val="959027618"/>
                    </a:ext>
                  </a:extLst>
                </a:gridCol>
                <a:gridCol w="1706176">
                  <a:extLst>
                    <a:ext uri="{9D8B030D-6E8A-4147-A177-3AD203B41FA5}">
                      <a16:colId xmlns:a16="http://schemas.microsoft.com/office/drawing/2014/main" val="2533968026"/>
                    </a:ext>
                  </a:extLst>
                </a:gridCol>
                <a:gridCol w="1833232">
                  <a:extLst>
                    <a:ext uri="{9D8B030D-6E8A-4147-A177-3AD203B41FA5}">
                      <a16:colId xmlns:a16="http://schemas.microsoft.com/office/drawing/2014/main" val="2866065683"/>
                    </a:ext>
                  </a:extLst>
                </a:gridCol>
              </a:tblGrid>
              <a:tr h="332903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pt-BR" sz="1600" b="1" u="none" strike="noStrike" dirty="0">
                          <a:effectLst/>
                        </a:rPr>
                        <a:t>Consumo Antes da Instalação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457769"/>
                  </a:ext>
                </a:extLst>
              </a:tr>
              <a:tr h="573861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KWh/mês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R$ KWh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R$ mensal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>
                          <a:effectLst/>
                        </a:rPr>
                        <a:t>R$ anual</a:t>
                      </a:r>
                      <a:endParaRPr lang="pt-BR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>
                          <a:effectLst/>
                        </a:rPr>
                        <a:t>R$ em 5 anos</a:t>
                      </a:r>
                      <a:endParaRPr lang="pt-BR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848918"/>
                  </a:ext>
                </a:extLst>
              </a:tr>
              <a:tr h="573861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3900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 R$       0,70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 R$   2.730,00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 R$   32.760,00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>
                          <a:effectLst/>
                        </a:rPr>
                        <a:t> R$   163.800,00 </a:t>
                      </a:r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421287"/>
                  </a:ext>
                </a:extLst>
              </a:tr>
              <a:tr h="332903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Consumo depois da instalação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Consumo depois da instalação</a:t>
                      </a:r>
                      <a:endParaRPr lang="pt-BR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9346641"/>
                  </a:ext>
                </a:extLst>
              </a:tr>
              <a:tr h="573861"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R$ mensal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R$ anual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R$ em 5 anos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economia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403591"/>
                  </a:ext>
                </a:extLst>
              </a:tr>
              <a:tr h="573861"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 R$   200,00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 R$   2.400,00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 R$   12.000,00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 R$   151.800,00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7542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3921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716" y="139072"/>
            <a:ext cx="7665578" cy="924351"/>
          </a:xfrm>
        </p:spPr>
        <p:txBody>
          <a:bodyPr/>
          <a:lstStyle/>
          <a:p>
            <a:r>
              <a:rPr lang="pt-BR" sz="4800" dirty="0"/>
              <a:t>Conclusão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802" y="950879"/>
            <a:ext cx="8860396" cy="5878985"/>
          </a:xfrm>
        </p:spPr>
        <p:txBody>
          <a:bodyPr>
            <a:noAutofit/>
          </a:bodyPr>
          <a:lstStyle/>
          <a:p>
            <a:pPr algn="just" fontAlgn="base"/>
            <a:r>
              <a:rPr lang="pt-BR" sz="2650" dirty="0"/>
              <a:t>O estoque é o principal ativo de uma empresa, ele é a forma mais importante de fazer dinheiro. Por isso, é de extrema importância o controle do estoque. </a:t>
            </a:r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marL="0" indent="0" algn="just" fontAlgn="base">
              <a:spcBef>
                <a:spcPts val="0"/>
              </a:spcBef>
              <a:buNone/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/>
            <a:r>
              <a:rPr lang="pt-BR" sz="2650" dirty="0"/>
              <a:t>Realizar uma gestão de qualidade faz com que o negócio não perca dinheiro com armazenamento, transporte, evitando que vendas sejam perdidas e que dinheiro seja desperdiçado.</a:t>
            </a:r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algn="just" fontAlgn="base">
              <a:spcBef>
                <a:spcPts val="0"/>
              </a:spcBef>
            </a:pPr>
            <a:endParaRPr lang="pt-BR" sz="100" dirty="0"/>
          </a:p>
          <a:p>
            <a:pPr marL="0" indent="0" algn="just" fontAlgn="base">
              <a:spcBef>
                <a:spcPts val="0"/>
              </a:spcBef>
              <a:buNone/>
            </a:pPr>
            <a:endParaRPr lang="pt-BR" sz="100" dirty="0"/>
          </a:p>
          <a:p>
            <a:pPr algn="just" fontAlgn="base"/>
            <a:r>
              <a:rPr lang="pt-BR" sz="2650" dirty="0"/>
              <a:t>Em seguida, iremos apresentar juntamente ao plano de negócios todos os documentos necessários para a realização correta do controle dos estoques.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14</a:t>
            </a:fld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6004189"/>
            <a:ext cx="739629" cy="76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69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690" y="132736"/>
            <a:ext cx="7337690" cy="930687"/>
          </a:xfrm>
        </p:spPr>
        <p:txBody>
          <a:bodyPr/>
          <a:lstStyle/>
          <a:p>
            <a:r>
              <a:rPr lang="en-US" sz="4800" dirty="0"/>
              <a:t>Referências</a:t>
            </a:r>
            <a:endParaRPr lang="pt-BR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226424"/>
            <a:ext cx="9024078" cy="5671470"/>
          </a:xfrm>
        </p:spPr>
        <p:txBody>
          <a:bodyPr>
            <a:normAutofit fontScale="92500" lnSpcReduction="20000"/>
          </a:bodyPr>
          <a:lstStyle/>
          <a:p>
            <a:pPr marL="457200" algn="just">
              <a:lnSpc>
                <a:spcPct val="107000"/>
              </a:lnSpc>
            </a:pPr>
            <a:r>
              <a:rPr lang="pt-BR" dirty="0"/>
              <a:t>https://endeavor.org.br/estrategia-e-gestao/curva-abc-gestao-estoque/</a:t>
            </a:r>
          </a:p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pt-BR" dirty="0"/>
              <a:t>https://www.sebrae.com.br/sites/</a:t>
            </a:r>
            <a:r>
              <a:rPr lang="pt-BR" dirty="0" err="1"/>
              <a:t>PortalSebrae</a:t>
            </a:r>
            <a:r>
              <a:rPr lang="pt-BR" dirty="0"/>
              <a:t>/artigos/como-melhorar-a-gestao-de-produtos-no-varejo,6ed4524704bdf510VgnVCM1000004c00210aRCRD#:~:</a:t>
            </a:r>
            <a:r>
              <a:rPr lang="pt-BR" dirty="0" err="1"/>
              <a:t>text</a:t>
            </a:r>
            <a:r>
              <a:rPr lang="pt-BR" dirty="0"/>
              <a:t>=Um%20bom%20controle%20de%20estoque,capital%20de%20giro%20da%20empresa.</a:t>
            </a:r>
          </a:p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pt-BR" dirty="0">
                <a:hlinkClick r:id="rId2"/>
              </a:rPr>
              <a:t>https://blog.egestor.com.br/controle-de-estoque/</a:t>
            </a:r>
            <a:endParaRPr lang="pt-BR" dirty="0"/>
          </a:p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pt-BR" dirty="0">
                <a:hlinkClick r:id="rId3"/>
              </a:rPr>
              <a:t>https://www.webcontinental.com.br/c%C3%A2mara-fria-gallant-4c-ecp-3x3-pain%C3%A9is-congelado-standard-com-piso-pain-com-cond-elgin-220v-trif%C3%A1sico/product/108407</a:t>
            </a:r>
            <a:endParaRPr lang="pt-BR" dirty="0"/>
          </a:p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pt-BR"/>
              <a:t>https://blog.positivocasainteligente.com.br/voce-sabe-quanto-consome-uma-lampada-em-um-mes/</a:t>
            </a:r>
            <a:endParaRPr lang="pt-BR" dirty="0"/>
          </a:p>
          <a:p>
            <a:pPr marL="450850" indent="-450850"/>
            <a:r>
              <a:rPr lang="pt-BR" dirty="0"/>
              <a:t>Informações adquiridas através de arquivos do parque enviadas pelo cliente </a:t>
            </a:r>
          </a:p>
          <a:p>
            <a:pPr marL="450850" indent="-450850"/>
            <a:r>
              <a:rPr lang="pt-BR" dirty="0"/>
              <a:t>Slides apresentados nas aulas do professor Carlos Eduardo Bastos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15</a:t>
            </a:fld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EE5A5A7-2F4B-405F-92C6-D2D9B1A290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0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66443" y="2991776"/>
            <a:ext cx="7620609" cy="2646006"/>
          </a:xfrm>
        </p:spPr>
        <p:txBody>
          <a:bodyPr/>
          <a:lstStyle/>
          <a:p>
            <a:r>
              <a:rPr lang="pt-BR" sz="6600" b="1" dirty="0"/>
              <a:t>Muito Obrigado!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16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ECAEEA4-D558-4AE7-8DB1-F850E5971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413" y="186982"/>
            <a:ext cx="3342442" cy="68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6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672" y="3002507"/>
            <a:ext cx="8475259" cy="3406015"/>
          </a:xfrm>
        </p:spPr>
        <p:txBody>
          <a:bodyPr>
            <a:normAutofit fontScale="92500"/>
          </a:bodyPr>
          <a:lstStyle/>
          <a:p>
            <a:pPr algn="r"/>
            <a:r>
              <a:rPr lang="pt-BR" b="1" dirty="0">
                <a:solidFill>
                  <a:schemeClr val="tx2"/>
                </a:solidFill>
              </a:rPr>
              <a:t>AUTORES: </a:t>
            </a:r>
            <a:r>
              <a:rPr lang="pt-BR" dirty="0"/>
              <a:t>André Luís Ribeiro</a:t>
            </a:r>
          </a:p>
          <a:p>
            <a:pPr algn="r"/>
            <a:r>
              <a:rPr lang="pt-BR" dirty="0"/>
              <a:t>André Luiz Ribeiro Antunes</a:t>
            </a:r>
          </a:p>
          <a:p>
            <a:pPr algn="r"/>
            <a:r>
              <a:rPr lang="pt-BR" dirty="0"/>
              <a:t>Edimar Ferreira de souza</a:t>
            </a:r>
          </a:p>
          <a:p>
            <a:pPr algn="r"/>
            <a:r>
              <a:rPr lang="pt-BR" dirty="0"/>
              <a:t>Eric Nassif Arruda David</a:t>
            </a:r>
          </a:p>
          <a:p>
            <a:pPr algn="r"/>
            <a:r>
              <a:rPr lang="pt-BR" dirty="0"/>
              <a:t>Vitor Fernando de oliveira dos santos</a:t>
            </a:r>
          </a:p>
          <a:p>
            <a:pPr algn="r"/>
            <a:endParaRPr lang="pt-BR" dirty="0"/>
          </a:p>
          <a:p>
            <a:pPr algn="r"/>
            <a:r>
              <a:rPr lang="pt-BR" b="1" dirty="0">
                <a:solidFill>
                  <a:schemeClr val="tx2"/>
                </a:solidFill>
              </a:rPr>
              <a:t>ORIENTADOR:</a:t>
            </a:r>
            <a:r>
              <a:rPr lang="pt-BR" dirty="0">
                <a:solidFill>
                  <a:schemeClr val="tx2"/>
                </a:solidFill>
              </a:rPr>
              <a:t> </a:t>
            </a:r>
            <a:r>
              <a:rPr lang="pt-BR" dirty="0"/>
              <a:t>Professor Mestre Carlos Eduardo Bastos</a:t>
            </a:r>
            <a:endParaRPr lang="en-US" dirty="0"/>
          </a:p>
          <a:p>
            <a:pPr algn="r"/>
            <a:r>
              <a:rPr lang="en-US" b="1" dirty="0">
                <a:solidFill>
                  <a:schemeClr val="tx2"/>
                </a:solidFill>
              </a:rPr>
              <a:t>COORIENTADOR:</a:t>
            </a:r>
            <a:r>
              <a:rPr lang="pt-BR" dirty="0"/>
              <a:t> PROFESSOR Especialista Rubens Barreto da Silva</a:t>
            </a:r>
          </a:p>
          <a:p>
            <a:pPr algn="r"/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2</a:t>
            </a:fld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7D94464D-A2B4-4DEA-9A6A-6F50033EB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590" y="1187354"/>
            <a:ext cx="6943422" cy="142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7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051" y="295736"/>
            <a:ext cx="7055380" cy="998492"/>
          </a:xfrm>
        </p:spPr>
        <p:txBody>
          <a:bodyPr/>
          <a:lstStyle/>
          <a:p>
            <a:r>
              <a:rPr lang="pt-BR" sz="4800" dirty="0"/>
              <a:t>Sumário: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1294228"/>
            <a:ext cx="6711654" cy="5408133"/>
          </a:xfrm>
        </p:spPr>
        <p:txBody>
          <a:bodyPr>
            <a:normAutofit fontScale="92500" lnSpcReduction="20000"/>
          </a:bodyPr>
          <a:lstStyle/>
          <a:p>
            <a:r>
              <a:rPr lang="pt-BR" sz="4000" dirty="0"/>
              <a:t>Introdução</a:t>
            </a:r>
          </a:p>
          <a:p>
            <a:r>
              <a:rPr lang="pt-BR" sz="4000" dirty="0"/>
              <a:t>Estoque-Sempre Alegre</a:t>
            </a:r>
          </a:p>
          <a:p>
            <a:r>
              <a:rPr lang="pt-BR" sz="4000" dirty="0"/>
              <a:t>Gestores</a:t>
            </a:r>
            <a:endParaRPr lang="en-US" sz="4000" dirty="0"/>
          </a:p>
          <a:p>
            <a:r>
              <a:rPr lang="pt-BR" sz="4000" dirty="0"/>
              <a:t>Curva ABC</a:t>
            </a:r>
          </a:p>
          <a:p>
            <a:r>
              <a:rPr lang="pt-BR" sz="4000" dirty="0"/>
              <a:t>Sugestões</a:t>
            </a:r>
          </a:p>
          <a:p>
            <a:r>
              <a:rPr lang="pt-BR" sz="4000" dirty="0"/>
              <a:t>Layout</a:t>
            </a:r>
          </a:p>
          <a:p>
            <a:r>
              <a:rPr lang="pt-BR" sz="4000" dirty="0"/>
              <a:t>Energia</a:t>
            </a:r>
          </a:p>
          <a:p>
            <a:r>
              <a:rPr lang="en-US" sz="4000" dirty="0"/>
              <a:t>Conclusão</a:t>
            </a:r>
          </a:p>
          <a:p>
            <a:r>
              <a:rPr lang="en-US" sz="4000" dirty="0"/>
              <a:t>Referências</a:t>
            </a:r>
            <a:endParaRPr lang="pt-BR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3</a:t>
            </a:fld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F05A1FE-1ADF-421B-9140-071678321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164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471" y="139072"/>
            <a:ext cx="7672823" cy="924351"/>
          </a:xfrm>
        </p:spPr>
        <p:txBody>
          <a:bodyPr/>
          <a:lstStyle/>
          <a:p>
            <a:r>
              <a:rPr lang="pt-BR" sz="4800" dirty="0"/>
              <a:t>Introduç</a:t>
            </a:r>
            <a:r>
              <a:rPr lang="en-US" sz="4800" dirty="0"/>
              <a:t>ão</a:t>
            </a:r>
            <a:endParaRPr lang="pt-BR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803" y="950880"/>
            <a:ext cx="8860396" cy="4955240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2800" dirty="0"/>
              <a:t>A boa gestão de estoque é importante para o sucesso do negócio, ela é essencial para descobrir se haverá uma queda no giro do estoque e qual será o comportamento em relação as compras e hábitos dos clientes.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2800" dirty="0"/>
              <a:t>Com a boa gestão de estoque é possivel equilibrar compras, armazenagem e entregas, controlando a entrada e o consumo dos materiais.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4</a:t>
            </a:fld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1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805" y="139072"/>
            <a:ext cx="7724489" cy="924351"/>
          </a:xfrm>
        </p:spPr>
        <p:txBody>
          <a:bodyPr/>
          <a:lstStyle/>
          <a:p>
            <a:r>
              <a:rPr lang="pt-BR" sz="4800" dirty="0"/>
              <a:t>Estoque-Sempre Alegre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802" y="974785"/>
            <a:ext cx="8860396" cy="5774497"/>
          </a:xfrm>
        </p:spPr>
        <p:txBody>
          <a:bodyPr>
            <a:normAutofit/>
          </a:bodyPr>
          <a:lstStyle/>
          <a:p>
            <a:pPr algn="just"/>
            <a:r>
              <a:rPr lang="pt-BR" sz="2400" dirty="0"/>
              <a:t>O parque atualmente se encontra com 8 estoques, sendo eles:</a:t>
            </a:r>
          </a:p>
          <a:p>
            <a:pPr marL="71755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dirty="0"/>
              <a:t>Estoque 1 – Alimentos;</a:t>
            </a:r>
          </a:p>
          <a:p>
            <a:pPr marL="71755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dirty="0"/>
              <a:t>Estoque 2 – Bebidas; </a:t>
            </a:r>
          </a:p>
          <a:p>
            <a:pPr marL="71755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dirty="0"/>
              <a:t>Estoque 3 - Material de escritório;</a:t>
            </a:r>
          </a:p>
          <a:p>
            <a:pPr marL="71755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dirty="0"/>
              <a:t>Estoque 4 - Material de consumo – Descartáveis e Material de Limpeza;</a:t>
            </a:r>
          </a:p>
          <a:p>
            <a:pPr marL="71755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dirty="0"/>
              <a:t>Estoque 5 – Material Promocional;</a:t>
            </a:r>
          </a:p>
          <a:p>
            <a:pPr marL="71755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dirty="0"/>
              <a:t>Estoque 6 - Material de consumo – Manutenção;</a:t>
            </a:r>
          </a:p>
          <a:p>
            <a:pPr marL="71755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dirty="0"/>
              <a:t>Estoque 7 – Manutenção Civil;</a:t>
            </a:r>
          </a:p>
          <a:p>
            <a:pPr marL="71755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dirty="0"/>
              <a:t>Estoque 8 – Manutenção Cozinha e Brinquedos.</a:t>
            </a:r>
          </a:p>
          <a:p>
            <a:pPr marL="1082675" indent="-534988" algn="just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5</a:t>
            </a:fld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0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723" y="139072"/>
            <a:ext cx="7557571" cy="924351"/>
          </a:xfrm>
        </p:spPr>
        <p:txBody>
          <a:bodyPr/>
          <a:lstStyle/>
          <a:p>
            <a:r>
              <a:rPr lang="pt-BR" sz="4800" dirty="0"/>
              <a:t>Gestores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2914" y="1063424"/>
            <a:ext cx="6883517" cy="4955240"/>
          </a:xfrm>
        </p:spPr>
        <p:txBody>
          <a:bodyPr/>
          <a:lstStyle/>
          <a:p>
            <a:endParaRPr lang="pt-BR" sz="2400" dirty="0"/>
          </a:p>
          <a:p>
            <a:endParaRPr lang="pt-BR" sz="2400" dirty="0"/>
          </a:p>
          <a:p>
            <a:endParaRPr lang="pt-BR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6</a:t>
            </a:fld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14F5FF5-1EBC-83D7-B387-0D47B96EC5D0}"/>
              </a:ext>
            </a:extLst>
          </p:cNvPr>
          <p:cNvSpPr txBox="1">
            <a:spLocks/>
          </p:cNvSpPr>
          <p:nvPr/>
        </p:nvSpPr>
        <p:spPr>
          <a:xfrm>
            <a:off x="0" y="1032811"/>
            <a:ext cx="9002198" cy="53421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6" indent="-342906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62" indent="-285755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20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2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3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457200" algn="just">
              <a:lnSpc>
                <a:spcPct val="107000"/>
              </a:lnSpc>
            </a:pPr>
            <a:r>
              <a:rPr lang="pt-BR" sz="2800" dirty="0"/>
              <a:t>Ao analisarmos os estoques do parque decidimos optar por ter 5 compradores para ficarem responsáveis pelos estoques, sendo eles distribuídos da seguinte forma: </a:t>
            </a:r>
          </a:p>
          <a:p>
            <a:pPr marL="534988" indent="-266700" algn="just">
              <a:lnSpc>
                <a:spcPct val="107000"/>
              </a:lnSpc>
              <a:buFont typeface="+mj-lt"/>
              <a:buAutoNum type="arabicPeriod"/>
            </a:pPr>
            <a:r>
              <a:rPr lang="pt-BR" sz="2400" dirty="0"/>
              <a:t>2 pessoas para o estoque 1 e 2, por serem de produtos perecíveis e também ter uma enorme quantidade de vendas;</a:t>
            </a:r>
          </a:p>
          <a:p>
            <a:pPr marL="534988" indent="-266700" algn="just">
              <a:lnSpc>
                <a:spcPct val="107000"/>
              </a:lnSpc>
              <a:buFont typeface="+mj-lt"/>
              <a:buAutoNum type="arabicPeriod"/>
            </a:pPr>
            <a:r>
              <a:rPr lang="pt-BR" sz="2400" dirty="0"/>
              <a:t>1 pessoa para o estoque 3, 4 e 5, por serem de produtos secos e de fácil armazenamento, geralmente eles não tem validade ou são muito longas, assim não precisando de tanta atenção;</a:t>
            </a:r>
          </a:p>
          <a:p>
            <a:pPr marL="534988" indent="-2667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pt-BR" sz="2400" dirty="0"/>
              <a:t>2 pessoas para o estoque 6, 7 e 8, por serem produtos da parte da manutenção e são essenciais para o funcionamento dos brinquedos e do parque como um   todo.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828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89" y="139072"/>
            <a:ext cx="7836605" cy="924351"/>
          </a:xfrm>
        </p:spPr>
        <p:txBody>
          <a:bodyPr/>
          <a:lstStyle/>
          <a:p>
            <a:r>
              <a:rPr lang="pt-BR" sz="4800" dirty="0"/>
              <a:t>Curva ABC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35788"/>
            <a:ext cx="9002198" cy="5526476"/>
          </a:xfrm>
        </p:spPr>
        <p:txBody>
          <a:bodyPr>
            <a:normAutofit/>
          </a:bodyPr>
          <a:lstStyle/>
          <a:p>
            <a:pPr marL="365125" indent="-365125" algn="just">
              <a:lnSpc>
                <a:spcPct val="107000"/>
              </a:lnSpc>
            </a:pPr>
            <a:r>
              <a:rPr lang="pt-BR" sz="2400" dirty="0"/>
              <a:t>A curva ABC é uma ferramenta que nos permite classificar os itens do estoque em categorias de importância. São elas:</a:t>
            </a:r>
          </a:p>
          <a:p>
            <a:pPr marL="633413" indent="-365125" algn="just">
              <a:lnSpc>
                <a:spcPct val="107000"/>
              </a:lnSpc>
              <a:buFont typeface="+mj-lt"/>
              <a:buAutoNum type="arabicPeriod"/>
              <a:tabLst>
                <a:tab pos="984250" algn="l"/>
              </a:tabLst>
            </a:pPr>
            <a:r>
              <a:rPr lang="pt-BR" dirty="0"/>
              <a:t>Classe A: itens de maior importância, eles são mais usados e devem ser sempre checados.</a:t>
            </a:r>
          </a:p>
          <a:p>
            <a:pPr marL="633413" indent="-365125" algn="just">
              <a:lnSpc>
                <a:spcPct val="107000"/>
              </a:lnSpc>
              <a:buFont typeface="+mj-lt"/>
              <a:buAutoNum type="arabicPeriod"/>
              <a:tabLst>
                <a:tab pos="984250" algn="l"/>
              </a:tabLst>
            </a:pPr>
            <a:endParaRPr lang="pt-BR" dirty="0"/>
          </a:p>
          <a:p>
            <a:pPr marL="633413" indent="-365125" algn="just">
              <a:lnSpc>
                <a:spcPct val="107000"/>
              </a:lnSpc>
              <a:buFont typeface="+mj-lt"/>
              <a:buAutoNum type="arabicPeriod"/>
              <a:tabLst>
                <a:tab pos="984250" algn="l"/>
              </a:tabLst>
            </a:pPr>
            <a:r>
              <a:rPr lang="pt-BR" dirty="0"/>
              <a:t>Classe B: itens de importância média, não tem uma saída  relativamente grande mas também não ficam parados por muito tempo.</a:t>
            </a:r>
          </a:p>
          <a:p>
            <a:pPr marL="633413" indent="-365125" algn="just">
              <a:lnSpc>
                <a:spcPct val="107000"/>
              </a:lnSpc>
              <a:buFont typeface="+mj-lt"/>
              <a:buAutoNum type="arabicPeriod"/>
              <a:tabLst>
                <a:tab pos="984250" algn="l"/>
              </a:tabLst>
            </a:pPr>
            <a:endParaRPr lang="pt-BR" dirty="0"/>
          </a:p>
          <a:p>
            <a:pPr marL="633413" indent="-365125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84250" algn="l"/>
              </a:tabLst>
            </a:pPr>
            <a:r>
              <a:rPr lang="pt-BR" dirty="0"/>
              <a:t>Classe C: itens de menor importância, essa categoria é para os itens que sobraram, itens que são necessários de vez em quando.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7</a:t>
            </a:fld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569" y="5877577"/>
            <a:ext cx="739629" cy="87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707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098" y="139072"/>
            <a:ext cx="7502196" cy="924351"/>
          </a:xfrm>
        </p:spPr>
        <p:txBody>
          <a:bodyPr/>
          <a:lstStyle/>
          <a:p>
            <a:r>
              <a:rPr lang="pt-BR" sz="4800" dirty="0"/>
              <a:t>Gráficos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8</a:t>
            </a:fld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5" b="96970" l="2381" r="97024">
                        <a14:foregroundMark x1="3571" y1="10606" x2="2381" y2="88889"/>
                        <a14:foregroundMark x1="7143" y1="94444" x2="90476" y2="93939"/>
                        <a14:foregroundMark x1="94643" y1="90909" x2="94048" y2="6566"/>
                        <a14:foregroundMark x1="4762" y1="9091" x2="94048" y2="10606"/>
                        <a14:foregroundMark x1="86905" y1="12626" x2="5952" y2="90404"/>
                        <a14:foregroundMark x1="89881" y1="90909" x2="7738" y2="11616"/>
                        <a14:foregroundMark x1="20238" y1="8081" x2="89286" y2="2525"/>
                        <a14:foregroundMark x1="96429" y1="13131" x2="97024" y2="86869"/>
                        <a14:foregroundMark x1="89286" y1="96970" x2="10714" y2="95455"/>
                        <a14:backgroundMark x1="1786" y1="2525" x2="1786" y2="2525"/>
                        <a14:backgroundMark x1="98214" y1="2525" x2="98214" y2="2525"/>
                        <a14:backgroundMark x1="96429" y1="97475" x2="96429" y2="974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948" y="5277836"/>
            <a:ext cx="739629" cy="871706"/>
          </a:xfrm>
          <a:prstGeom prst="rect">
            <a:avLst/>
          </a:prstGeom>
        </p:spPr>
      </p:pic>
      <p:graphicFrame>
        <p:nvGraphicFramePr>
          <p:cNvPr id="3" name="Gráfico 2">
            <a:extLst>
              <a:ext uri="{FF2B5EF4-FFF2-40B4-BE49-F238E27FC236}">
                <a16:creationId xmlns:a16="http://schemas.microsoft.com/office/drawing/2014/main" id="{083FEF1F-5239-CF75-60F1-4F8EA3B023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7438731"/>
              </p:ext>
            </p:extLst>
          </p:nvPr>
        </p:nvGraphicFramePr>
        <p:xfrm>
          <a:off x="-1" y="2321169"/>
          <a:ext cx="4580189" cy="41956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Gráfico 5">
            <a:extLst>
              <a:ext uri="{FF2B5EF4-FFF2-40B4-BE49-F238E27FC236}">
                <a16:creationId xmlns:a16="http://schemas.microsoft.com/office/drawing/2014/main" id="{0B726C8B-A0B7-3B00-CC23-25715987CA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8163748"/>
              </p:ext>
            </p:extLst>
          </p:nvPr>
        </p:nvGraphicFramePr>
        <p:xfrm>
          <a:off x="4580187" y="1144310"/>
          <a:ext cx="4563813" cy="38497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Retângulo 6">
            <a:extLst>
              <a:ext uri="{FF2B5EF4-FFF2-40B4-BE49-F238E27FC236}">
                <a16:creationId xmlns:a16="http://schemas.microsoft.com/office/drawing/2014/main" id="{FE7D7ED0-83B6-FF1B-4B8E-2D13B589C8B3}"/>
              </a:ext>
            </a:extLst>
          </p:cNvPr>
          <p:cNvSpPr/>
          <p:nvPr/>
        </p:nvSpPr>
        <p:spPr>
          <a:xfrm>
            <a:off x="6260123" y="1645920"/>
            <a:ext cx="511444" cy="2715066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1118EFB-BCB1-BE68-FB15-38FC30E7913A}"/>
              </a:ext>
            </a:extLst>
          </p:cNvPr>
          <p:cNvSpPr/>
          <p:nvPr/>
        </p:nvSpPr>
        <p:spPr>
          <a:xfrm>
            <a:off x="6824308" y="1645920"/>
            <a:ext cx="2227971" cy="2715066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6266543-2089-7F4E-4C59-F34DA0D88B33}"/>
              </a:ext>
            </a:extLst>
          </p:cNvPr>
          <p:cNvSpPr/>
          <p:nvPr/>
        </p:nvSpPr>
        <p:spPr>
          <a:xfrm>
            <a:off x="5084601" y="1645920"/>
            <a:ext cx="1083801" cy="2715066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8724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C91DA-84A0-A7BC-3BE4-75AA03D28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956" y="166115"/>
            <a:ext cx="7055380" cy="1400530"/>
          </a:xfrm>
        </p:spPr>
        <p:txBody>
          <a:bodyPr/>
          <a:lstStyle/>
          <a:p>
            <a:r>
              <a:rPr lang="pt-BR" dirty="0"/>
              <a:t>Sugestões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33F23A-1695-A738-6B5C-892F8A3AB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773" y="1022479"/>
            <a:ext cx="8707272" cy="5184983"/>
          </a:xfrm>
        </p:spPr>
        <p:txBody>
          <a:bodyPr>
            <a:noAutofit/>
          </a:bodyPr>
          <a:lstStyle/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pt-BR" sz="2800" dirty="0"/>
              <a:t>Após a realização do gráfico da curva ABC, foi possivel identificar os itens que os compradores devem focar para que a manutenção aconteça sem nenhum problema, os itens com a classificação A, pois são itens que demandam uma maior quantidade em estoque, assim evitando que algum brinquedo ou área do parque fique fechada.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E73B473-F597-3BF7-804B-C6FE57294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DC573-C9BE-334B-B909-19E2F28512E7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79318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Í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1559</TotalTime>
  <Words>872</Words>
  <Application>Microsoft Office PowerPoint</Application>
  <PresentationFormat>Apresentação na tela (4:3)</PresentationFormat>
  <Paragraphs>146</Paragraphs>
  <Slides>16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 3</vt:lpstr>
      <vt:lpstr>Íon</vt:lpstr>
      <vt:lpstr>Gestão de Estoques Parque Sempre Alegre</vt:lpstr>
      <vt:lpstr>Apresentação do PowerPoint</vt:lpstr>
      <vt:lpstr>Sumário:</vt:lpstr>
      <vt:lpstr>Introdução</vt:lpstr>
      <vt:lpstr>Estoque-Sempre Alegre</vt:lpstr>
      <vt:lpstr>Gestores</vt:lpstr>
      <vt:lpstr>Curva ABC</vt:lpstr>
      <vt:lpstr>Gráficos</vt:lpstr>
      <vt:lpstr>Sugestões</vt:lpstr>
      <vt:lpstr>Layout</vt:lpstr>
      <vt:lpstr>Apresentação do PowerPoint</vt:lpstr>
      <vt:lpstr>Apresentação do PowerPoint</vt:lpstr>
      <vt:lpstr>Energia</vt:lpstr>
      <vt:lpstr>Conclusão</vt:lpstr>
      <vt:lpstr>Referências</vt:lpstr>
      <vt:lpstr>Muito 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MARCUS VINICIUS DO NASCIMENTO</dc:creator>
  <cp:lastModifiedBy>ANDRE LUIZ RIBEIRO ANTUNES</cp:lastModifiedBy>
  <cp:revision>49</cp:revision>
  <dcterms:created xsi:type="dcterms:W3CDTF">2016-06-07T15:38:10Z</dcterms:created>
  <dcterms:modified xsi:type="dcterms:W3CDTF">2022-11-27T04:14:17Z</dcterms:modified>
</cp:coreProperties>
</file>

<file path=docProps/thumbnail.jpeg>
</file>